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notesSlides/notesSlide1.xml" ContentType="application/vnd.openxmlformats-officedocument.presentationml.notesSlide+xml"/>
  <Override PartName="/ppt/media/image5.jpeg" ContentType="image/jpeg"/>
  <Override PartName="/ppt/media/image6.jpeg" ContentType="image/jpeg"/>
  <Override PartName="/ppt/notesSlides/notesSlide2.xml" ContentType="application/vnd.openxmlformats-officedocument.presentationml.notesSlide+xml"/>
  <Override PartName="/ppt/media/image7.jpeg" ContentType="image/jpeg"/>
  <Override PartName="/ppt/notesSlides/notesSlide3.xml" ContentType="application/vnd.openxmlformats-officedocument.presentationml.notesSlide+xml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5" name="Shape 2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55.6 Global net primary production.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Shape 2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Table 55.1 Nutrient Enrichment Experiment for Sargasso Sea Samples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5" name="Shape 2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55.9 A global relationship between net primary production and mean annual precipitation for terrestrial ecosystems.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idx="1"/>
          </p:nvPr>
        </p:nvSpPr>
        <p:spPr>
          <a:xfrm>
            <a:off x="650239" y="2275839"/>
            <a:ext cx="11704322" cy="643692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650240">
              <a:spcBef>
                <a:spcPts val="10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650240">
              <a:spcBef>
                <a:spcPts val="10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650240">
              <a:spcBef>
                <a:spcPts val="10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650240">
              <a:spcBef>
                <a:spcPts val="10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650240">
              <a:spcBef>
                <a:spcPts val="10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2005833" y="9130186"/>
            <a:ext cx="348727" cy="339202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48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8"/>
          <p:cNvSpPr/>
          <p:nvPr/>
        </p:nvSpPr>
        <p:spPr>
          <a:xfrm>
            <a:off x="-1" y="-1"/>
            <a:ext cx="13004801" cy="975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b="0" sz="3400">
                <a:solidFill>
                  <a:srgbClr val="FFFFFF"/>
                </a:solidFill>
                <a:latin typeface="Perpetua"/>
                <a:ea typeface="Perpetua"/>
                <a:cs typeface="Perpetua"/>
                <a:sym typeface="Perpetua"/>
              </a:defRPr>
            </a:pPr>
          </a:p>
        </p:txBody>
      </p:sp>
      <p:sp>
        <p:nvSpPr>
          <p:cNvPr id="127" name="Rounded Rectangle 7"/>
          <p:cNvSpPr/>
          <p:nvPr/>
        </p:nvSpPr>
        <p:spPr>
          <a:xfrm>
            <a:off x="91033" y="99206"/>
            <a:ext cx="12819020" cy="9519515"/>
          </a:xfrm>
          <a:prstGeom prst="roundRect">
            <a:avLst>
              <a:gd name="adj" fmla="val 4929"/>
            </a:avLst>
          </a:prstGeom>
          <a:solidFill>
            <a:srgbClr val="FFFFFF"/>
          </a:solidFill>
          <a:ln w="3175" cap="sq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defTabSz="1300480">
              <a:defRPr b="0" sz="3400">
                <a:solidFill>
                  <a:srgbClr val="FFFFFF"/>
                </a:solidFill>
                <a:latin typeface="Perpetua"/>
                <a:ea typeface="Perpetua"/>
                <a:cs typeface="Perpetua"/>
                <a:sym typeface="Perpetua"/>
              </a:defRPr>
            </a:pP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208076" y="9021046"/>
            <a:ext cx="650241" cy="273001"/>
          </a:xfrm>
          <a:prstGeom prst="rect">
            <a:avLst/>
          </a:prstGeom>
          <a:solidFill>
            <a:srgbClr val="D34817"/>
          </a:solidFill>
        </p:spPr>
        <p:txBody>
          <a:bodyPr wrap="square" lIns="0" tIns="0" rIns="0" bIns="0" anchor="ctr"/>
          <a:lstStyle>
            <a:lvl1pPr defTabSz="1300480">
              <a:defRPr sz="1800">
                <a:solidFill>
                  <a:srgbClr val="FFFFFF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g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jpeg"/><Relationship Id="rId3" Type="http://schemas.openxmlformats.org/officeDocument/2006/relationships/image" Target="../media/image17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19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Ecosystems &amp; Restoration Ec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8045">
              <a:defRPr sz="5040"/>
            </a:lvl1pPr>
          </a:lstStyle>
          <a:p>
            <a:pPr/>
            <a:r>
              <a:t>Ecosystems &amp; Restoration Ecology</a:t>
            </a:r>
          </a:p>
        </p:txBody>
      </p:sp>
      <p:pic>
        <p:nvPicPr>
          <p:cNvPr id="138" name="EcosystemDiagram.gif" descr="EcosystemDiagram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1868" y="276078"/>
            <a:ext cx="5681064" cy="6979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Learning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Goals</a:t>
            </a:r>
          </a:p>
        </p:txBody>
      </p:sp>
      <p:sp>
        <p:nvSpPr>
          <p:cNvPr id="193" name="Explain what primary production is and how it is measur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Explain what primary production is and how it is measured</a:t>
            </a:r>
          </a:p>
          <a:p>
            <a:pPr/>
            <a:r>
              <a:t>Identify and explain the factors that account for differences in primary production in different places</a:t>
            </a:r>
          </a:p>
          <a:p>
            <a:pPr/>
            <a:r>
              <a:t>Explain why trophic efficiencies are low in ecosystems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rimary p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Primary production</a:t>
            </a:r>
          </a:p>
        </p:txBody>
      </p:sp>
      <p:sp>
        <p:nvSpPr>
          <p:cNvPr id="196" name="Primary production - amount of light energy converted chemical energy by primary producers during a given period of tim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Primary production</a:t>
            </a:r>
            <a:r>
              <a:t> - amount of light energy converted chemical energy by primary producers during a given period of time</a:t>
            </a:r>
          </a:p>
          <a:p>
            <a:pPr lvl="1"/>
            <a:r>
              <a:rPr b="1"/>
              <a:t>Energy</a:t>
            </a:r>
            <a:r>
              <a:t> per unit area per unit time (J/m2/yr)</a:t>
            </a:r>
          </a:p>
          <a:p>
            <a:pPr lvl="1"/>
            <a:r>
              <a:rPr b="1"/>
              <a:t>Biomass</a:t>
            </a:r>
            <a:r>
              <a:t> per unit area per unit time (g/m2/yr)</a:t>
            </a:r>
          </a:p>
        </p:txBody>
      </p:sp>
      <p:pic>
        <p:nvPicPr>
          <p:cNvPr id="197" name="backlit-trees-at-todd-lake-2.jpg" descr="backlit-trees-at-todd-lake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56758" y="2688391"/>
            <a:ext cx="4752224" cy="6091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he sun provides nearly all of the energy used by ecosyst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6466">
              <a:defRPr sz="5840"/>
            </a:lvl1pPr>
          </a:lstStyle>
          <a:p>
            <a:pPr/>
            <a:r>
              <a:t>The sun provides nearly all of the energy used by ecosystems</a:t>
            </a:r>
          </a:p>
        </p:txBody>
      </p:sp>
      <p:sp>
        <p:nvSpPr>
          <p:cNvPr id="200" name="Only 1% of visible light is used to drive photosynthesi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Only 1% of visible light is used to drive photosynthesis</a:t>
            </a:r>
          </a:p>
          <a:p>
            <a:pPr/>
            <a:r>
              <a:t>The primary producers use this light to make 150 billion metric tons of biomass per year</a:t>
            </a:r>
          </a:p>
        </p:txBody>
      </p:sp>
      <p:pic>
        <p:nvPicPr>
          <p:cNvPr id="201" name="sunlight.gif" descr="sunlight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09779" y="3402059"/>
            <a:ext cx="6631740" cy="49559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ross and net primary p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Gross and net primary production</a:t>
            </a:r>
          </a:p>
        </p:txBody>
      </p:sp>
      <p:sp>
        <p:nvSpPr>
          <p:cNvPr id="204" name="Total primary production in an ecosystem = gross primary production, or GPP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Total primary production in an ecosystem = </a:t>
            </a:r>
            <a:r>
              <a:rPr b="1"/>
              <a:t>gross primary production</a:t>
            </a:r>
            <a:r>
              <a:t>, or GPP</a:t>
            </a:r>
          </a:p>
          <a:p>
            <a:pPr/>
            <a:r>
              <a:rPr b="1"/>
              <a:t>Net primary production</a:t>
            </a:r>
            <a:r>
              <a:t> (NPP) is GPP minus the energy used by autotrophs for </a:t>
            </a:r>
            <a:r>
              <a:rPr b="1"/>
              <a:t>respiration</a:t>
            </a:r>
          </a:p>
          <a:p>
            <a:pPr/>
            <a:r>
              <a:t>NPP = GPP - 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 2"/>
          <p:cNvSpPr txBox="1"/>
          <p:nvPr>
            <p:ph type="title" idx="4294967295"/>
          </p:nvPr>
        </p:nvSpPr>
        <p:spPr>
          <a:xfrm>
            <a:off x="-1" y="27093"/>
            <a:ext cx="2600961" cy="325121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l" defTabSz="1300480"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Figure 55.6</a:t>
            </a:r>
          </a:p>
        </p:txBody>
      </p:sp>
      <p:pic>
        <p:nvPicPr>
          <p:cNvPr id="207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2205" y="1980071"/>
            <a:ext cx="12158133" cy="5791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Text Box 3"/>
          <p:cNvSpPr txBox="1"/>
          <p:nvPr/>
        </p:nvSpPr>
        <p:spPr>
          <a:xfrm>
            <a:off x="478648" y="2018453"/>
            <a:ext cx="3382765" cy="75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300480">
              <a:lnSpc>
                <a:spcPct val="9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Net primary production</a:t>
            </a:r>
            <a:br/>
            <a:r>
              <a:t>(kg carbon/m</a:t>
            </a:r>
            <a:r>
              <a:rPr baseline="30571" sz="2800"/>
              <a:t>2</a:t>
            </a:r>
            <a:r>
              <a:rPr b="0" baseline="23199" sz="3000">
                <a:latin typeface="Symbol"/>
                <a:ea typeface="Symbol"/>
                <a:cs typeface="Symbol"/>
                <a:sym typeface="Symbol"/>
              </a:rPr>
              <a:t>.</a:t>
            </a:r>
            <a:r>
              <a:t>yr)</a:t>
            </a:r>
          </a:p>
        </p:txBody>
      </p:sp>
      <p:sp>
        <p:nvSpPr>
          <p:cNvPr id="209" name="Text Box 5"/>
          <p:cNvSpPr txBox="1"/>
          <p:nvPr/>
        </p:nvSpPr>
        <p:spPr>
          <a:xfrm>
            <a:off x="1025030" y="3016391"/>
            <a:ext cx="182217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lnSpc>
                <a:spcPct val="9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10" name="Text Box 6"/>
          <p:cNvSpPr txBox="1"/>
          <p:nvPr/>
        </p:nvSpPr>
        <p:spPr>
          <a:xfrm>
            <a:off x="1025030" y="4082062"/>
            <a:ext cx="182217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lnSpc>
                <a:spcPct val="9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11" name="Text Box 7"/>
          <p:cNvSpPr txBox="1"/>
          <p:nvPr/>
        </p:nvSpPr>
        <p:spPr>
          <a:xfrm>
            <a:off x="1025030" y="6086968"/>
            <a:ext cx="182217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lnSpc>
                <a:spcPct val="9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12" name="Text Box 8"/>
          <p:cNvSpPr txBox="1"/>
          <p:nvPr/>
        </p:nvSpPr>
        <p:spPr>
          <a:xfrm>
            <a:off x="1025030" y="5219982"/>
            <a:ext cx="182217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lnSpc>
                <a:spcPct val="9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13" name="TextBox 8"/>
          <p:cNvSpPr txBox="1"/>
          <p:nvPr/>
        </p:nvSpPr>
        <p:spPr>
          <a:xfrm>
            <a:off x="3966463" y="541866"/>
            <a:ext cx="4974693" cy="77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b="0" sz="4400">
                <a:solidFill>
                  <a:srgbClr val="696464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NPP varies globally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Why does NPP Var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does NPP Vary?</a:t>
            </a:r>
          </a:p>
        </p:txBody>
      </p:sp>
      <p:sp>
        <p:nvSpPr>
          <p:cNvPr id="218" name="Differences between aquatic and terrestrial ecosystem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Differences between aquatic and terrestrial ecosystems</a:t>
            </a:r>
          </a:p>
          <a:p>
            <a:pPr/>
            <a:r>
              <a:t>Aquatic ecosystems - light limitation and </a:t>
            </a:r>
            <a:r>
              <a:rPr b="1"/>
              <a:t>nutrient limitation</a:t>
            </a:r>
            <a:endParaRPr b="1"/>
          </a:p>
          <a:p>
            <a:pPr/>
            <a:r>
              <a:t>Terrestrial ecosystems - temperature and precipitation</a:t>
            </a:r>
          </a:p>
        </p:txBody>
      </p:sp>
      <p:pic>
        <p:nvPicPr>
          <p:cNvPr id="219" name="south-puget-sound-prairie.jpg" descr="south-puget-sound-prairi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3982" y="5932517"/>
            <a:ext cx="5334001" cy="355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underwater.png" descr="underwa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88619" y="2729766"/>
            <a:ext cx="5324725" cy="2997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2"/>
          <p:cNvSpPr txBox="1"/>
          <p:nvPr>
            <p:ph type="title" idx="4294967295"/>
          </p:nvPr>
        </p:nvSpPr>
        <p:spPr>
          <a:xfrm>
            <a:off x="-1" y="27093"/>
            <a:ext cx="2600961" cy="325121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l" defTabSz="1300480"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Table 55.1</a:t>
            </a:r>
          </a:p>
        </p:txBody>
      </p:sp>
      <p:pic>
        <p:nvPicPr>
          <p:cNvPr id="22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119" y="1408853"/>
            <a:ext cx="12158134" cy="8125744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TextBox 3"/>
          <p:cNvSpPr txBox="1"/>
          <p:nvPr/>
        </p:nvSpPr>
        <p:spPr>
          <a:xfrm>
            <a:off x="3532970" y="433493"/>
            <a:ext cx="7559252" cy="611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b="0"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Nutrient Limitation in the Sargasso sea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18" descr="Picture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2205" y="541866"/>
            <a:ext cx="12154969" cy="8669868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Text Box 3"/>
          <p:cNvSpPr txBox="1"/>
          <p:nvPr/>
        </p:nvSpPr>
        <p:spPr>
          <a:xfrm>
            <a:off x="4763911" y="8471182"/>
            <a:ext cx="5622591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Mean annual precipitation (cm)</a:t>
            </a:r>
          </a:p>
        </p:txBody>
      </p:sp>
      <p:sp>
        <p:nvSpPr>
          <p:cNvPr id="230" name="Text Box 5"/>
          <p:cNvSpPr txBox="1"/>
          <p:nvPr/>
        </p:nvSpPr>
        <p:spPr>
          <a:xfrm>
            <a:off x="2740942" y="7857066"/>
            <a:ext cx="22459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31" name="Text Box 6"/>
          <p:cNvSpPr txBox="1"/>
          <p:nvPr/>
        </p:nvSpPr>
        <p:spPr>
          <a:xfrm>
            <a:off x="3662115" y="7857066"/>
            <a:ext cx="436489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20</a:t>
            </a:r>
          </a:p>
        </p:txBody>
      </p:sp>
      <p:sp>
        <p:nvSpPr>
          <p:cNvPr id="232" name="Text Box 7"/>
          <p:cNvSpPr txBox="1"/>
          <p:nvPr/>
        </p:nvSpPr>
        <p:spPr>
          <a:xfrm>
            <a:off x="11844302" y="7857066"/>
            <a:ext cx="648383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200</a:t>
            </a:r>
          </a:p>
        </p:txBody>
      </p:sp>
      <p:sp>
        <p:nvSpPr>
          <p:cNvPr id="233" name="Text Box 8"/>
          <p:cNvSpPr txBox="1"/>
          <p:nvPr/>
        </p:nvSpPr>
        <p:spPr>
          <a:xfrm>
            <a:off x="10977316" y="7857066"/>
            <a:ext cx="648383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180</a:t>
            </a:r>
          </a:p>
        </p:txBody>
      </p:sp>
      <p:sp>
        <p:nvSpPr>
          <p:cNvPr id="234" name="Text Box 9"/>
          <p:cNvSpPr txBox="1"/>
          <p:nvPr/>
        </p:nvSpPr>
        <p:spPr>
          <a:xfrm>
            <a:off x="10074204" y="7857066"/>
            <a:ext cx="648383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160</a:t>
            </a:r>
          </a:p>
        </p:txBody>
      </p:sp>
      <p:sp>
        <p:nvSpPr>
          <p:cNvPr id="235" name="Text Box 10"/>
          <p:cNvSpPr txBox="1"/>
          <p:nvPr/>
        </p:nvSpPr>
        <p:spPr>
          <a:xfrm>
            <a:off x="9134968" y="7857066"/>
            <a:ext cx="648383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140</a:t>
            </a:r>
          </a:p>
        </p:txBody>
      </p:sp>
      <p:sp>
        <p:nvSpPr>
          <p:cNvPr id="236" name="Text Box 11"/>
          <p:cNvSpPr txBox="1"/>
          <p:nvPr/>
        </p:nvSpPr>
        <p:spPr>
          <a:xfrm>
            <a:off x="8213795" y="7857066"/>
            <a:ext cx="648383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120</a:t>
            </a:r>
          </a:p>
        </p:txBody>
      </p:sp>
      <p:sp>
        <p:nvSpPr>
          <p:cNvPr id="237" name="Text Box 12"/>
          <p:cNvSpPr txBox="1"/>
          <p:nvPr/>
        </p:nvSpPr>
        <p:spPr>
          <a:xfrm>
            <a:off x="7238435" y="7857066"/>
            <a:ext cx="648383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100</a:t>
            </a:r>
          </a:p>
        </p:txBody>
      </p:sp>
      <p:sp>
        <p:nvSpPr>
          <p:cNvPr id="238" name="Text Box 13"/>
          <p:cNvSpPr txBox="1"/>
          <p:nvPr/>
        </p:nvSpPr>
        <p:spPr>
          <a:xfrm>
            <a:off x="6443697" y="7857066"/>
            <a:ext cx="436489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80</a:t>
            </a:r>
          </a:p>
        </p:txBody>
      </p:sp>
      <p:sp>
        <p:nvSpPr>
          <p:cNvPr id="239" name="Text Box 14"/>
          <p:cNvSpPr txBox="1"/>
          <p:nvPr/>
        </p:nvSpPr>
        <p:spPr>
          <a:xfrm>
            <a:off x="5522524" y="7857066"/>
            <a:ext cx="436489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60</a:t>
            </a:r>
          </a:p>
        </p:txBody>
      </p:sp>
      <p:sp>
        <p:nvSpPr>
          <p:cNvPr id="240" name="Text Box 15"/>
          <p:cNvSpPr txBox="1"/>
          <p:nvPr/>
        </p:nvSpPr>
        <p:spPr>
          <a:xfrm>
            <a:off x="4565226" y="7857066"/>
            <a:ext cx="436489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40</a:t>
            </a:r>
          </a:p>
        </p:txBody>
      </p:sp>
      <p:sp>
        <p:nvSpPr>
          <p:cNvPr id="241" name="Text Box 16"/>
          <p:cNvSpPr txBox="1"/>
          <p:nvPr/>
        </p:nvSpPr>
        <p:spPr>
          <a:xfrm rot="16200000">
            <a:off x="-1929326" y="3735388"/>
            <a:ext cx="5558967" cy="914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300480"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t>Net annual primary production</a:t>
            </a:r>
            <a:br/>
            <a:r>
              <a:t>(above ground, dry g/m</a:t>
            </a:r>
            <a:r>
              <a:rPr baseline="30533"/>
              <a:t>2</a:t>
            </a:r>
            <a:r>
              <a:rPr b="0" baseline="23473" sz="3800">
                <a:latin typeface="Symbol"/>
                <a:ea typeface="Symbol"/>
                <a:cs typeface="Symbol"/>
                <a:sym typeface="Symbol"/>
              </a:rPr>
              <a:t>.</a:t>
            </a:r>
            <a:r>
              <a:t> yr)</a:t>
            </a:r>
          </a:p>
        </p:txBody>
      </p:sp>
      <p:sp>
        <p:nvSpPr>
          <p:cNvPr id="242" name="Text Box 17"/>
          <p:cNvSpPr txBox="1"/>
          <p:nvPr/>
        </p:nvSpPr>
        <p:spPr>
          <a:xfrm>
            <a:off x="1643860" y="776675"/>
            <a:ext cx="966132" cy="560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r" defTabSz="1300480"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t>1,400</a:t>
            </a:r>
          </a:p>
          <a:p>
            <a:pPr algn="r" defTabSz="1300480">
              <a:defRPr sz="3000">
                <a:latin typeface="Arial"/>
                <a:ea typeface="Arial"/>
                <a:cs typeface="Arial"/>
                <a:sym typeface="Arial"/>
              </a:defRPr>
            </a:pPr>
          </a:p>
          <a:p>
            <a:pPr algn="r" defTabSz="1300480"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t>1,200</a:t>
            </a:r>
          </a:p>
          <a:p>
            <a:pPr algn="r" defTabSz="1300480">
              <a:defRPr sz="3000">
                <a:latin typeface="Arial"/>
                <a:ea typeface="Arial"/>
                <a:cs typeface="Arial"/>
                <a:sym typeface="Arial"/>
              </a:defRPr>
            </a:pPr>
          </a:p>
          <a:p>
            <a:pPr algn="r" defTabSz="1300480"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t>1,000</a:t>
            </a:r>
          </a:p>
          <a:p>
            <a:pPr algn="r" defTabSz="1300480">
              <a:defRPr sz="3000">
                <a:latin typeface="Arial"/>
                <a:ea typeface="Arial"/>
                <a:cs typeface="Arial"/>
                <a:sym typeface="Arial"/>
              </a:defRPr>
            </a:pPr>
          </a:p>
          <a:p>
            <a:pPr algn="r" defTabSz="1300480"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t>800</a:t>
            </a:r>
          </a:p>
          <a:p>
            <a:pPr algn="r" defTabSz="1300480">
              <a:defRPr sz="3000">
                <a:latin typeface="Arial"/>
                <a:ea typeface="Arial"/>
                <a:cs typeface="Arial"/>
                <a:sym typeface="Arial"/>
              </a:defRPr>
            </a:pPr>
          </a:p>
          <a:p>
            <a:pPr algn="r" defTabSz="1300480"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t>600</a:t>
            </a:r>
          </a:p>
          <a:p>
            <a:pPr algn="r" defTabSz="1300480">
              <a:defRPr sz="3000">
                <a:latin typeface="Arial"/>
                <a:ea typeface="Arial"/>
                <a:cs typeface="Arial"/>
                <a:sym typeface="Arial"/>
              </a:defRPr>
            </a:pPr>
          </a:p>
          <a:p>
            <a:pPr algn="r" defTabSz="1300480"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t>400</a:t>
            </a:r>
          </a:p>
          <a:p>
            <a:pPr algn="r" defTabSz="1300480">
              <a:defRPr sz="3000">
                <a:latin typeface="Arial"/>
                <a:ea typeface="Arial"/>
                <a:cs typeface="Arial"/>
                <a:sym typeface="Arial"/>
              </a:defRPr>
            </a:pPr>
          </a:p>
          <a:p>
            <a:pPr algn="r" defTabSz="1300480"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t>200</a:t>
            </a:r>
          </a:p>
        </p:txBody>
      </p:sp>
      <p:sp>
        <p:nvSpPr>
          <p:cNvPr id="243" name="Rectangle 2"/>
          <p:cNvSpPr txBox="1"/>
          <p:nvPr>
            <p:ph type="title" idx="4294967295"/>
          </p:nvPr>
        </p:nvSpPr>
        <p:spPr>
          <a:xfrm>
            <a:off x="-1" y="27093"/>
            <a:ext cx="2600961" cy="325121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l" defTabSz="1300480"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Figure 55.9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Energy transfers between trophic levels are only 10% effici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defRPr sz="5600"/>
            </a:lvl1pPr>
          </a:lstStyle>
          <a:p>
            <a:pPr/>
            <a:r>
              <a:t>Energy transfers between trophic levels are only 10% efficient</a:t>
            </a:r>
          </a:p>
        </p:txBody>
      </p:sp>
      <p:sp>
        <p:nvSpPr>
          <p:cNvPr id="248" name="Secondary production - amount of chemical energy eaten by primary consumers that is converted into biomas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Secondary production</a:t>
            </a:r>
            <a:r>
              <a:t> - amount of chemical energy eaten by primary consumers that is converted into biomass</a:t>
            </a:r>
          </a:p>
        </p:txBody>
      </p:sp>
      <p:pic>
        <p:nvPicPr>
          <p:cNvPr id="249" name="54_10EnergyPartitioning.jpg" descr="54_10EnergyPartitionin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1350" y="2831007"/>
            <a:ext cx="5839336" cy="5326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rophic efficiency -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21310">
              <a:defRPr sz="4400"/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Trophic efficiency</a:t>
            </a:r>
            <a:r>
              <a:t> - </a:t>
            </a:r>
          </a:p>
          <a:p>
            <a:pPr defTabSz="321310">
              <a:defRPr sz="4400"/>
            </a:pPr>
            <a:r>
              <a:t>the percent production transferred </a:t>
            </a:r>
          </a:p>
          <a:p>
            <a:pPr defTabSz="321310">
              <a:defRPr sz="4400"/>
            </a:pPr>
            <a:r>
              <a:t>from one trophic level to the next</a:t>
            </a:r>
          </a:p>
        </p:txBody>
      </p:sp>
      <p:pic>
        <p:nvPicPr>
          <p:cNvPr id="252" name="Energy-flow-heat-loss-amount-biomass-land.jpg" descr="Energy-flow-heat-loss-amount-biomass-lan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1953" y="2463556"/>
            <a:ext cx="6320895" cy="71221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Learning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Goals</a:t>
            </a:r>
          </a:p>
        </p:txBody>
      </p:sp>
      <p:sp>
        <p:nvSpPr>
          <p:cNvPr id="141" name="Explain how thermodynamic laws govern ecosystem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Explain how thermodynamic laws govern ecosystems</a:t>
            </a:r>
          </a:p>
          <a:p>
            <a:pPr/>
            <a:r>
              <a:t>Differentiate between how energy and chemicals move through ecosystems</a:t>
            </a:r>
          </a:p>
          <a:p>
            <a:pPr/>
            <a:r>
              <a:t>Identify and explain the significance of trophic levels in ecosystems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Ecosystems &amp; Restoration Ec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8045">
              <a:defRPr sz="5040"/>
            </a:lvl1pPr>
          </a:lstStyle>
          <a:p>
            <a:pPr/>
            <a:r>
              <a:t>Ecosystems &amp; Restoration Ecology</a:t>
            </a:r>
          </a:p>
        </p:txBody>
      </p:sp>
      <p:pic>
        <p:nvPicPr>
          <p:cNvPr id="255" name="EcosystemDiagram.gif" descr="EcosystemDiagram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1868" y="276078"/>
            <a:ext cx="5681064" cy="6979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Learning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Goals</a:t>
            </a:r>
          </a:p>
        </p:txBody>
      </p:sp>
      <p:sp>
        <p:nvSpPr>
          <p:cNvPr id="258" name="Explain why elements cycle in ecosystems, and provide an example of a biogeochemical cycl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Explain why elements cycle in ecosystems, and provide an example of a biogeochemical cycle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Biological and geochemical process cycle elements and wa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defRPr sz="5440"/>
            </a:lvl1pPr>
          </a:lstStyle>
          <a:p>
            <a:pPr/>
            <a:r>
              <a:t>Biological and geochemical process cycle elements and water</a:t>
            </a:r>
          </a:p>
        </p:txBody>
      </p:sp>
      <p:sp>
        <p:nvSpPr>
          <p:cNvPr id="261" name="Life depends on essential chemical elements, not just energy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Life depends on essential chemical elements, not just energy</a:t>
            </a:r>
          </a:p>
          <a:p>
            <a:pPr/>
            <a:r>
              <a:t>These elements are constantly being replaced in bodies of organisms</a:t>
            </a:r>
          </a:p>
          <a:p>
            <a:pPr/>
            <a:r>
              <a:t>Because of the law of the conservation of mass, these chemical elements are not used up</a:t>
            </a:r>
          </a:p>
        </p:txBody>
      </p:sp>
      <p:pic>
        <p:nvPicPr>
          <p:cNvPr id="262" name="130614_DNA.png" descr="130614_DN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09427" y="3306031"/>
            <a:ext cx="4527185" cy="53005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Biogeochemical cyc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Biogeochemical cycles</a:t>
            </a:r>
          </a:p>
        </p:txBody>
      </p:sp>
      <p:sp>
        <p:nvSpPr>
          <p:cNvPr id="265" name="Cycles involve both biotic and abiotic component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Cycles involve both biotic and abiotic components</a:t>
            </a:r>
          </a:p>
          <a:p>
            <a:pPr lvl="1"/>
            <a:r>
              <a:t>Carbon, calcium, etc.</a:t>
            </a:r>
          </a:p>
        </p:txBody>
      </p:sp>
      <p:pic>
        <p:nvPicPr>
          <p:cNvPr id="266" name="CACO3.jpg" descr="CACO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5981" y="4150803"/>
            <a:ext cx="5629323" cy="31664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Examples of biogeochemical cyc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Examples of biogeochemical cycles</a:t>
            </a:r>
          </a:p>
        </p:txBody>
      </p:sp>
      <p:sp>
        <p:nvSpPr>
          <p:cNvPr id="269" name="Carbon cyc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Carbon cycle</a:t>
            </a:r>
          </a:p>
          <a:p>
            <a:pPr/>
            <a:r>
              <a:t>Nitrogen cycle</a:t>
            </a:r>
          </a:p>
          <a:p>
            <a:pPr/>
            <a:r>
              <a:t>Phosphorus cycle</a:t>
            </a:r>
          </a:p>
        </p:txBody>
      </p:sp>
      <p:pic>
        <p:nvPicPr>
          <p:cNvPr id="270" name="NCYCLE.jpg" descr="NCYC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71127" y="3226543"/>
            <a:ext cx="7197859" cy="5015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Ecosystems &amp; Restoration Ec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8045">
              <a:defRPr sz="5040"/>
            </a:lvl1pPr>
          </a:lstStyle>
          <a:p>
            <a:pPr/>
            <a:r>
              <a:t>Ecosystems &amp; Restoration Ecology</a:t>
            </a:r>
          </a:p>
        </p:txBody>
      </p:sp>
      <p:pic>
        <p:nvPicPr>
          <p:cNvPr id="273" name="EcosystemDiagram.gif" descr="EcosystemDiagram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1868" y="276078"/>
            <a:ext cx="5681064" cy="6979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Learning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Goals</a:t>
            </a:r>
          </a:p>
        </p:txBody>
      </p:sp>
      <p:sp>
        <p:nvSpPr>
          <p:cNvPr id="276" name="Identify conditions under which ecosystem restoration might be used, and differentiate between bioremediation and biological augmentatio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Identify conditions under which ecosystem restoration might be used, and differentiate between bioremediation and biological augmentation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Ecosystems recover from disturbances, but sometimes the recovery can take centu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21310">
              <a:defRPr sz="4400"/>
            </a:lvl1pPr>
          </a:lstStyle>
          <a:p>
            <a:pPr/>
            <a:r>
              <a:t>Ecosystems recover from disturbances, but sometimes the recovery can take centuries</a:t>
            </a:r>
          </a:p>
        </p:txBody>
      </p:sp>
      <p:sp>
        <p:nvSpPr>
          <p:cNvPr id="279" name="Disturbance is part of ecosystems, they are able to recover from most disturbance events without interventio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Disturbance is part of ecosystems, they are able to recover from most disturbance events without intervention</a:t>
            </a:r>
          </a:p>
          <a:p>
            <a:pPr/>
            <a:r>
              <a:t>Human degradation can slow the recovery: tropical deforestation, drylands grazing, surface mining, chemical spills</a:t>
            </a:r>
          </a:p>
        </p:txBody>
      </p:sp>
      <p:pic>
        <p:nvPicPr>
          <p:cNvPr id="280" name="LUQ after Maria USFS_f.jpg" descr="LUQ after Maria USFS_f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7101" y="2958444"/>
            <a:ext cx="5084262" cy="3195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stripmine.jpg" descr="stripmin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7101" y="6375220"/>
            <a:ext cx="5084262" cy="2859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Ecosystem resto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Ecosystem restoration</a:t>
            </a:r>
          </a:p>
        </p:txBody>
      </p:sp>
      <p:sp>
        <p:nvSpPr>
          <p:cNvPr id="284" name="Ecological restoration - the practice of accelerating recovery of a degraded ecosystem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Ecological restoration</a:t>
            </a:r>
            <a:r>
              <a:t> - the practice of accelerating recovery of a degraded ecosystem</a:t>
            </a:r>
          </a:p>
          <a:p>
            <a:pPr lvl="1">
              <a:defRPr b="1"/>
            </a:pPr>
            <a:r>
              <a:t>Bioremediation</a:t>
            </a:r>
          </a:p>
          <a:p>
            <a:pPr lvl="1">
              <a:defRPr b="1"/>
            </a:pPr>
            <a:r>
              <a:t>Biological augmentation</a:t>
            </a:r>
          </a:p>
        </p:txBody>
      </p:sp>
      <p:pic>
        <p:nvPicPr>
          <p:cNvPr id="285" name="creekrestor.jpg" descr="creekresto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4748" y="3463004"/>
            <a:ext cx="6184049" cy="4124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Restoration AFter25-yr-old-forest-panorama.jpg" descr="Restoration AFter25-yr-old-forest-panoram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632" y="4744308"/>
            <a:ext cx="12457247" cy="4908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restorationBEFORE-pond-panorama.jpg" descr="restorationBEFORE-pond-panorama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5501" y="440757"/>
            <a:ext cx="12295508" cy="41935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Introduction to Ecosyst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6800"/>
            </a:lvl1pPr>
          </a:lstStyle>
          <a:p>
            <a:pPr/>
            <a:r>
              <a:t>Introduction to Ecosystems</a:t>
            </a:r>
          </a:p>
        </p:txBody>
      </p:sp>
      <p:sp>
        <p:nvSpPr>
          <p:cNvPr id="144" name="Ecosystem - the sum of all organisms in an area and the abiotic factors with which they interact"/>
          <p:cNvSpPr txBox="1"/>
          <p:nvPr>
            <p:ph type="body" sz="half" idx="1"/>
          </p:nvPr>
        </p:nvSpPr>
        <p:spPr>
          <a:xfrm>
            <a:off x="952500" y="2590800"/>
            <a:ext cx="5408991" cy="6286500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Ecosystem</a:t>
            </a:r>
            <a:r>
              <a:t> - the sum of all organisms in an area and the abiotic factors with which they interact</a:t>
            </a:r>
          </a:p>
        </p:txBody>
      </p:sp>
      <p:pic>
        <p:nvPicPr>
          <p:cNvPr id="145" name="Ecosystem1.jpg" descr="Ecosystem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1337" y="2998644"/>
            <a:ext cx="6268750" cy="496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Bioremedi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Bioremediation</a:t>
            </a:r>
          </a:p>
        </p:txBody>
      </p:sp>
      <p:sp>
        <p:nvSpPr>
          <p:cNvPr id="291" name="The use of organisms to detoxify polluted ecosystem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use of organisms to detoxify polluted ecosystems</a:t>
            </a:r>
          </a:p>
          <a:p>
            <a:pPr/>
            <a:r>
              <a:t>Includes plants, fungi, prokaryotes</a:t>
            </a:r>
          </a:p>
          <a:p>
            <a:pPr/>
            <a:r>
              <a:rPr i="1"/>
              <a:t>Methylocella silvestris</a:t>
            </a:r>
            <a:r>
              <a:t> - bacterium that biodegrades petroleum</a:t>
            </a:r>
          </a:p>
        </p:txBody>
      </p:sp>
      <p:pic>
        <p:nvPicPr>
          <p:cNvPr id="292" name="oil gas eating bacteria.jpg" descr="oil gas eating bacteri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3531" y="3717983"/>
            <a:ext cx="5883805" cy="32949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Biological aug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pPr/>
            <a:r>
              <a:t>Biological augmentation</a:t>
            </a:r>
          </a:p>
        </p:txBody>
      </p:sp>
      <p:sp>
        <p:nvSpPr>
          <p:cNvPr id="295" name="The addition of beneficial organisms to an ecosystem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addition of beneficial organisms to an ecosystem</a:t>
            </a:r>
          </a:p>
          <a:p>
            <a:pPr/>
            <a:r>
              <a:t>Introduction of nitrogen fixing plants (clover), pollinators (like bats), predators, grazers</a:t>
            </a:r>
          </a:p>
        </p:txBody>
      </p:sp>
      <p:pic>
        <p:nvPicPr>
          <p:cNvPr id="296" name="clover.png" descr="clov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74289" y="2343943"/>
            <a:ext cx="381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batpollin.jpg" descr="batpolli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11041" y="6368350"/>
            <a:ext cx="4136497" cy="2954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1"/>
          <p:cNvGrpSpPr/>
          <p:nvPr/>
        </p:nvGrpSpPr>
        <p:grpSpPr>
          <a:xfrm>
            <a:off x="1977463" y="1662819"/>
            <a:ext cx="4117257" cy="2369218"/>
            <a:chOff x="0" y="0"/>
            <a:chExt cx="4117256" cy="2369217"/>
          </a:xfrm>
        </p:grpSpPr>
        <p:grpSp>
          <p:nvGrpSpPr>
            <p:cNvPr id="153" name="Group 9"/>
            <p:cNvGrpSpPr/>
            <p:nvPr/>
          </p:nvGrpSpPr>
          <p:grpSpPr>
            <a:xfrm>
              <a:off x="0" y="0"/>
              <a:ext cx="4117257" cy="2369218"/>
              <a:chOff x="0" y="0"/>
              <a:chExt cx="4117256" cy="2369217"/>
            </a:xfrm>
          </p:grpSpPr>
          <p:pic>
            <p:nvPicPr>
              <p:cNvPr id="147" name="Picture 3" descr="Picture 3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17112" r="0" b="19687"/>
              <a:stretch>
                <a:fillRect/>
              </a:stretch>
            </p:blipFill>
            <p:spPr>
              <a:xfrm>
                <a:off x="2978083" y="1015897"/>
                <a:ext cx="819366" cy="6861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8" name="Picture 4" descr="Picture 4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17112" r="0" b="19687"/>
              <a:stretch>
                <a:fillRect/>
              </a:stretch>
            </p:blipFill>
            <p:spPr>
              <a:xfrm>
                <a:off x="2333508" y="252074"/>
                <a:ext cx="819366" cy="6861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9" name="Picture 5" descr="Picture 5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17112" r="0" b="19687"/>
              <a:stretch>
                <a:fillRect/>
              </a:stretch>
            </p:blipFill>
            <p:spPr>
              <a:xfrm>
                <a:off x="145892" y="1015897"/>
                <a:ext cx="819366" cy="6861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0" name="Picture 6" descr="Picture 6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17112" r="0" b="19687"/>
              <a:stretch>
                <a:fillRect/>
              </a:stretch>
            </p:blipFill>
            <p:spPr>
              <a:xfrm>
                <a:off x="1514143" y="1015897"/>
                <a:ext cx="819366" cy="6861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1" name="Picture 7" descr="Picture 7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17112" r="0" b="19687"/>
              <a:stretch>
                <a:fillRect/>
              </a:stretch>
            </p:blipFill>
            <p:spPr>
              <a:xfrm>
                <a:off x="927561" y="252074"/>
                <a:ext cx="819366" cy="6861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2" name="Oval 8"/>
              <p:cNvSpPr/>
              <p:nvPr/>
            </p:nvSpPr>
            <p:spPr>
              <a:xfrm>
                <a:off x="0" y="0"/>
                <a:ext cx="4117257" cy="2369218"/>
              </a:xfrm>
              <a:prstGeom prst="ellipse">
                <a:avLst/>
              </a:prstGeom>
              <a:noFill/>
              <a:ln w="50800" cap="flat">
                <a:solidFill>
                  <a:srgbClr val="4A7EBB"/>
                </a:solidFill>
                <a:prstDash val="solid"/>
                <a:round/>
              </a:ln>
              <a:effectLst>
                <a:outerShdw sx="100000" sy="100000" kx="0" ky="0" algn="b" rotWithShape="0" blurRad="50800" dist="254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sp>
          <p:nvSpPr>
            <p:cNvPr id="154" name="TextBox 10"/>
            <p:cNvSpPr txBox="1"/>
            <p:nvPr/>
          </p:nvSpPr>
          <p:spPr>
            <a:xfrm>
              <a:off x="947255" y="1702040"/>
              <a:ext cx="2303374" cy="580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defTabSz="1300480">
                <a:defRPr sz="3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Population</a:t>
              </a:r>
            </a:p>
          </p:txBody>
        </p:sp>
      </p:grpSp>
      <p:grpSp>
        <p:nvGrpSpPr>
          <p:cNvPr id="161" name="Group 17"/>
          <p:cNvGrpSpPr/>
          <p:nvPr/>
        </p:nvGrpSpPr>
        <p:grpSpPr>
          <a:xfrm>
            <a:off x="1996390" y="6028322"/>
            <a:ext cx="4117257" cy="2369219"/>
            <a:chOff x="0" y="0"/>
            <a:chExt cx="4117256" cy="2369217"/>
          </a:xfrm>
        </p:grpSpPr>
        <p:grpSp>
          <p:nvGrpSpPr>
            <p:cNvPr id="158" name="Group 14"/>
            <p:cNvGrpSpPr/>
            <p:nvPr/>
          </p:nvGrpSpPr>
          <p:grpSpPr>
            <a:xfrm>
              <a:off x="642532" y="523520"/>
              <a:ext cx="2874021" cy="1845698"/>
              <a:chOff x="0" y="0"/>
              <a:chExt cx="2874019" cy="1845697"/>
            </a:xfrm>
          </p:grpSpPr>
          <p:pic>
            <p:nvPicPr>
              <p:cNvPr id="156" name="Picture 12" descr="Picture 12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67416"/>
              <a:stretch>
                <a:fillRect/>
              </a:stretch>
            </p:blipFill>
            <p:spPr>
              <a:xfrm>
                <a:off x="-1" y="0"/>
                <a:ext cx="2832192" cy="9228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7" name="Picture 13" descr="Picture 13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67416"/>
              <a:stretch>
                <a:fillRect/>
              </a:stretch>
            </p:blipFill>
            <p:spPr>
              <a:xfrm>
                <a:off x="41828" y="922848"/>
                <a:ext cx="2832192" cy="9228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59" name="Oval 15"/>
            <p:cNvSpPr/>
            <p:nvPr/>
          </p:nvSpPr>
          <p:spPr>
            <a:xfrm>
              <a:off x="0" y="0"/>
              <a:ext cx="4117257" cy="2369218"/>
            </a:xfrm>
            <a:prstGeom prst="ellipse">
              <a:avLst/>
            </a:prstGeom>
            <a:noFill/>
            <a:ln w="508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300480">
                <a:defRPr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0" name="TextBox 16"/>
            <p:cNvSpPr txBox="1"/>
            <p:nvPr/>
          </p:nvSpPr>
          <p:spPr>
            <a:xfrm>
              <a:off x="906941" y="63658"/>
              <a:ext cx="2303374" cy="5808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defTabSz="1300480">
                <a:defRPr sz="3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Population</a:t>
              </a:r>
            </a:p>
          </p:txBody>
        </p:sp>
      </p:grpSp>
      <p:sp>
        <p:nvSpPr>
          <p:cNvPr id="162" name="Oval 18"/>
          <p:cNvSpPr/>
          <p:nvPr/>
        </p:nvSpPr>
        <p:spPr>
          <a:xfrm>
            <a:off x="796262" y="1359386"/>
            <a:ext cx="6408938" cy="7282431"/>
          </a:xfrm>
          <a:prstGeom prst="ellipse">
            <a:avLst/>
          </a:prstGeom>
          <a:ln w="50800">
            <a:solidFill>
              <a:srgbClr val="FF6600"/>
            </a:solidFill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 anchor="ctr"/>
          <a:lstStyle/>
          <a:p>
            <a:pPr defTabSz="130048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3" name="TextBox 19"/>
          <p:cNvSpPr txBox="1"/>
          <p:nvPr/>
        </p:nvSpPr>
        <p:spPr>
          <a:xfrm>
            <a:off x="2907060" y="4439850"/>
            <a:ext cx="2739840" cy="62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1300480">
              <a:defRPr sz="3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Community</a:t>
            </a:r>
          </a:p>
        </p:txBody>
      </p:sp>
      <p:pic>
        <p:nvPicPr>
          <p:cNvPr id="164" name="Picture 20" descr="Picture 20"/>
          <p:cNvPicPr>
            <a:picLocks noChangeAspect="1"/>
          </p:cNvPicPr>
          <p:nvPr/>
        </p:nvPicPr>
        <p:blipFill>
          <a:blip r:embed="rId4">
            <a:extLst/>
          </a:blip>
          <a:srcRect l="4644" t="7587" r="0" b="0"/>
          <a:stretch>
            <a:fillRect/>
          </a:stretch>
        </p:blipFill>
        <p:spPr>
          <a:xfrm>
            <a:off x="7205198" y="5858871"/>
            <a:ext cx="3785025" cy="1742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21" descr="Picture 2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84934" y="1642424"/>
            <a:ext cx="3105289" cy="4216447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Oval 22"/>
          <p:cNvSpPr/>
          <p:nvPr/>
        </p:nvSpPr>
        <p:spPr>
          <a:xfrm>
            <a:off x="407840" y="174776"/>
            <a:ext cx="11574930" cy="9578824"/>
          </a:xfrm>
          <a:prstGeom prst="ellipse">
            <a:avLst/>
          </a:prstGeom>
          <a:ln w="50800">
            <a:solidFill>
              <a:srgbClr val="008000"/>
            </a:solidFill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 anchor="ctr"/>
          <a:lstStyle/>
          <a:p>
            <a:pPr defTabSz="130048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7" name="TextBox 23"/>
          <p:cNvSpPr txBox="1"/>
          <p:nvPr/>
        </p:nvSpPr>
        <p:spPr>
          <a:xfrm>
            <a:off x="4743727" y="561517"/>
            <a:ext cx="2739839" cy="692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1300480">
              <a:defRPr sz="44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Ecosystem</a:t>
            </a:r>
          </a:p>
        </p:txBody>
      </p:sp>
      <p:sp>
        <p:nvSpPr>
          <p:cNvPr id="168" name="Right Arrow 24"/>
          <p:cNvSpPr/>
          <p:nvPr/>
        </p:nvSpPr>
        <p:spPr>
          <a:xfrm rot="17253679">
            <a:off x="1849619" y="3648348"/>
            <a:ext cx="859126" cy="361045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000000"/>
              </a:gs>
              <a:gs pos="100000">
                <a:srgbClr val="BABABA"/>
              </a:gs>
            </a:gsLst>
            <a:lin ang="16200000"/>
          </a:gradFill>
          <a:ln w="12700">
            <a:solidFill>
              <a:srgbClr val="000000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pPr defTabSz="130048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9" name="TextBox 25"/>
          <p:cNvSpPr txBox="1"/>
          <p:nvPr/>
        </p:nvSpPr>
        <p:spPr>
          <a:xfrm>
            <a:off x="753436" y="4177214"/>
            <a:ext cx="2124262" cy="431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130048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Individual</a:t>
            </a:r>
          </a:p>
        </p:txBody>
      </p:sp>
      <p:sp>
        <p:nvSpPr>
          <p:cNvPr id="170" name="Right Arrow 26"/>
          <p:cNvSpPr/>
          <p:nvPr/>
        </p:nvSpPr>
        <p:spPr>
          <a:xfrm rot="2384247">
            <a:off x="2067430" y="6225716"/>
            <a:ext cx="859125" cy="361045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000000"/>
              </a:gs>
              <a:gs pos="100000">
                <a:srgbClr val="BABABA"/>
              </a:gs>
            </a:gsLst>
            <a:lin ang="16200000"/>
          </a:gradFill>
          <a:ln w="12700">
            <a:solidFill>
              <a:srgbClr val="000000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pPr defTabSz="130048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1" name="TextBox 27"/>
          <p:cNvSpPr txBox="1"/>
          <p:nvPr/>
        </p:nvSpPr>
        <p:spPr>
          <a:xfrm>
            <a:off x="683955" y="5596235"/>
            <a:ext cx="2124262" cy="431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130048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Individual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Ecosystem siz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Ecosystem size</a:t>
            </a:r>
          </a:p>
        </p:txBody>
      </p:sp>
      <p:sp>
        <p:nvSpPr>
          <p:cNvPr id="174" name="An ecosystem does not tell us anything about size or spatial extent (an ecosystem is not “bigger” or “smaller” than a community or habitat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 ecosystem does not tell us anything about size or spatial extent (an ecosystem is not “bigger” or “smaller” than a community or habitat)</a:t>
            </a:r>
          </a:p>
          <a:p>
            <a:pPr/>
            <a:r>
              <a:t> They can range in size from the very small (human microbiome) to the very large (biosphere)</a:t>
            </a:r>
          </a:p>
        </p:txBody>
      </p:sp>
      <p:pic>
        <p:nvPicPr>
          <p:cNvPr id="175" name="cropped-10-Earth-AP.jpg" descr="cropped-10-Earth-A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92457" y="5927523"/>
            <a:ext cx="3543301" cy="354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gut-microbiome.png" descr="gut-microbiom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92457" y="2125536"/>
            <a:ext cx="3543301" cy="36452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Key properties of ecosyst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Key properties of ecosystems</a:t>
            </a:r>
          </a:p>
        </p:txBody>
      </p:sp>
      <p:sp>
        <p:nvSpPr>
          <p:cNvPr id="179" name="Energy flow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Energy flow</a:t>
            </a:r>
          </a:p>
          <a:p>
            <a:pPr/>
            <a:r>
              <a:t>Chemical cycling</a:t>
            </a:r>
          </a:p>
        </p:txBody>
      </p:sp>
      <p:pic>
        <p:nvPicPr>
          <p:cNvPr id="180" name="ecosyst01.gif" descr="ecosyst01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2475" y="3448050"/>
            <a:ext cx="6096001" cy="457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hysical laws govern energy flow and chemical cyc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9044">
              <a:defRPr sz="6560"/>
            </a:lvl1pPr>
          </a:lstStyle>
          <a:p>
            <a:pPr/>
            <a:r>
              <a:t>Physical laws govern energy flow and chemical cycling</a:t>
            </a:r>
          </a:p>
        </p:txBody>
      </p:sp>
      <p:sp>
        <p:nvSpPr>
          <p:cNvPr id="183" name="First law of thermodynamics - energy cannot be created or destroyed, but can only be transferred or transform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First law of thermodynamics</a:t>
            </a:r>
            <a:r>
              <a:t> - energy cannot be created or destroyed, but can only be transferred or transformed</a:t>
            </a:r>
          </a:p>
          <a:p>
            <a:pPr/>
            <a:r>
              <a:rPr b="1"/>
              <a:t>Second law of thermodynamics</a:t>
            </a:r>
            <a:r>
              <a:t> - every exchange of energy increases the entropy of the universe</a:t>
            </a:r>
          </a:p>
          <a:p>
            <a:pPr/>
            <a:r>
              <a:rPr b="1"/>
              <a:t>Law of the Conservation of Mass</a:t>
            </a:r>
            <a:r>
              <a:t> - in an isolated system, mass is neither created nor destroyed by chemical reactions or physical transformations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Energy, mass, and trophic lev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Energy, mass, and trophic levels</a:t>
            </a:r>
          </a:p>
        </p:txBody>
      </p:sp>
      <p:sp>
        <p:nvSpPr>
          <p:cNvPr id="186" name="Grouping of species into trophic levels based on feeding relationship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Grouping of species into </a:t>
            </a:r>
            <a:r>
              <a:rPr b="1"/>
              <a:t>trophic levels</a:t>
            </a:r>
            <a:r>
              <a:t> based on feeding relationships</a:t>
            </a:r>
          </a:p>
          <a:p>
            <a:pPr lvl="1">
              <a:defRPr b="1"/>
            </a:pPr>
            <a:r>
              <a:t>Primary producers</a:t>
            </a:r>
          </a:p>
          <a:p>
            <a:pPr lvl="1">
              <a:defRPr b="1"/>
            </a:pPr>
            <a:r>
              <a:t>Primary Consumers</a:t>
            </a:r>
          </a:p>
          <a:p>
            <a:pPr lvl="1">
              <a:defRPr b="1"/>
            </a:pPr>
            <a:r>
              <a:t>Secondary (and Tertiary) Consumers</a:t>
            </a:r>
          </a:p>
          <a:p>
            <a:pPr lvl="1">
              <a:defRPr b="1"/>
            </a:pPr>
            <a:r>
              <a:t>Decomposers</a:t>
            </a:r>
          </a:p>
        </p:txBody>
      </p:sp>
      <p:pic>
        <p:nvPicPr>
          <p:cNvPr id="187" name="Chain.jpg" descr="Chai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26610" y="2780307"/>
            <a:ext cx="6006862" cy="628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Ecosystems &amp; Restoration Ec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8045">
              <a:defRPr sz="5040"/>
            </a:lvl1pPr>
          </a:lstStyle>
          <a:p>
            <a:pPr/>
            <a:r>
              <a:t>Ecosystems &amp; Restoration Ecology</a:t>
            </a:r>
          </a:p>
        </p:txBody>
      </p:sp>
      <p:pic>
        <p:nvPicPr>
          <p:cNvPr id="190" name="EcosystemDiagram.gif" descr="EcosystemDiagram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1868" y="276078"/>
            <a:ext cx="5681064" cy="6979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